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485" r:id="rId3"/>
    <p:sldId id="264" r:id="rId4"/>
    <p:sldId id="380" r:id="rId5"/>
    <p:sldId id="378" r:id="rId6"/>
    <p:sldId id="506" r:id="rId7"/>
    <p:sldId id="507" r:id="rId8"/>
    <p:sldId id="488" r:id="rId9"/>
    <p:sldId id="298" r:id="rId10"/>
    <p:sldId id="469" r:id="rId11"/>
    <p:sldId id="470" r:id="rId12"/>
    <p:sldId id="471" r:id="rId13"/>
    <p:sldId id="472" r:id="rId14"/>
    <p:sldId id="473" r:id="rId15"/>
    <p:sldId id="491" r:id="rId16"/>
    <p:sldId id="479" r:id="rId17"/>
    <p:sldId id="504" r:id="rId18"/>
    <p:sldId id="438" r:id="rId19"/>
    <p:sldId id="487" r:id="rId20"/>
    <p:sldId id="492" r:id="rId21"/>
    <p:sldId id="497" r:id="rId22"/>
    <p:sldId id="508" r:id="rId23"/>
    <p:sldId id="486" r:id="rId24"/>
    <p:sldId id="496" r:id="rId25"/>
    <p:sldId id="480" r:id="rId26"/>
    <p:sldId id="467" r:id="rId27"/>
    <p:sldId id="261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115" d="100"/>
          <a:sy n="115" d="100"/>
        </p:scale>
        <p:origin x="240" y="8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2951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5657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6414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6933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8049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152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2844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452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832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12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452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804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5283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5600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230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6245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457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6002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64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6.png"/><Relationship Id="rId4" Type="http://schemas.openxmlformats.org/officeDocument/2006/relationships/image" Target="../media/image210.png"/><Relationship Id="rId9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3.png"/><Relationship Id="rId9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26F71E-1664-4EA8-9CF7-21DDEB3E5828}"/>
              </a:ext>
            </a:extLst>
          </p:cNvPr>
          <p:cNvSpPr txBox="1">
            <a:spLocks/>
          </p:cNvSpPr>
          <p:nvPr/>
        </p:nvSpPr>
        <p:spPr>
          <a:xfrm>
            <a:off x="0" y="1772816"/>
            <a:ext cx="12192000" cy="360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1.05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простую линейную модель машинного обучения (для классификации)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5D61488D-71A8-4E4D-BBB3-897B6667CC41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0" y="1268760"/>
            <a:ext cx="120726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двухклассовая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Самый технически простой случай, который служит основой для решения более сложных задач.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Image Classifier - Cats🐱 vs Dogs🐶 - Towards Data Science">
            <a:extLst>
              <a:ext uri="{FF2B5EF4-FFF2-40B4-BE49-F238E27FC236}">
                <a16:creationId xmlns:a16="http://schemas.microsoft.com/office/drawing/2014/main" id="{6E8652D6-3622-4194-819C-98E14200B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0" y="3645024"/>
            <a:ext cx="4146482" cy="23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he Great War Between Good And Evil - Good Vs Evil Cartoon ...">
            <a:extLst>
              <a:ext uri="{FF2B5EF4-FFF2-40B4-BE49-F238E27FC236}">
                <a16:creationId xmlns:a16="http://schemas.microsoft.com/office/drawing/2014/main" id="{5713E765-965F-466A-9A8C-12B7674DB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 t="15442" r="21989" b="8072"/>
          <a:stretch/>
        </p:blipFill>
        <p:spPr bwMode="auto">
          <a:xfrm>
            <a:off x="7896200" y="3356992"/>
            <a:ext cx="3913853" cy="25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ealthy Living And Unhealthy Lifestyle Comparison, Healthy Fit ...">
            <a:extLst>
              <a:ext uri="{FF2B5EF4-FFF2-40B4-BE49-F238E27FC236}">
                <a16:creationId xmlns:a16="http://schemas.microsoft.com/office/drawing/2014/main" id="{48CA30B7-6BEC-4B31-8C35-03F952E8F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8368" r="4679" b="7798"/>
          <a:stretch/>
        </p:blipFill>
        <p:spPr bwMode="auto">
          <a:xfrm>
            <a:off x="4367808" y="3356992"/>
            <a:ext cx="3240360" cy="304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931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119336" y="1412776"/>
            <a:ext cx="75240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Когда количество классов достигает многих тысяч, задача классификации значительно усложняется.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Картинки по запросу &quot;классификация кошек&quot;">
            <a:extLst>
              <a:ext uri="{FF2B5EF4-FFF2-40B4-BE49-F238E27FC236}">
                <a16:creationId xmlns:a16="http://schemas.microsoft.com/office/drawing/2014/main" id="{0E4933B4-2C1E-423C-995A-603F1669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573016"/>
            <a:ext cx="1960017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volution &amp; Classification of Life – UsefulCharts">
            <a:extLst>
              <a:ext uri="{FF2B5EF4-FFF2-40B4-BE49-F238E27FC236}">
                <a16:creationId xmlns:a16="http://schemas.microsoft.com/office/drawing/2014/main" id="{DE7AF6E7-1FA3-40D8-8F32-B5B63920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12" y="1546500"/>
            <a:ext cx="3022705" cy="45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9C5DCB5-3DAA-4B5E-9AC7-45C92722A4AF}"/>
              </a:ext>
            </a:extLst>
          </p:cNvPr>
          <p:cNvSpPr/>
          <p:nvPr/>
        </p:nvSpPr>
        <p:spPr>
          <a:xfrm>
            <a:off x="6256772" y="6127985"/>
            <a:ext cx="5451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https://www.youtube.com/watch?v=HpXaiG8L28s&amp;t=5s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00450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263352" y="1268760"/>
            <a:ext cx="890624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задачах компьютерного зрения количество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классов ~ количество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существительных (в идеале)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 descr="Advanced Offline Dictionary - Apps on Google Play">
            <a:extLst>
              <a:ext uri="{FF2B5EF4-FFF2-40B4-BE49-F238E27FC236}">
                <a16:creationId xmlns:a16="http://schemas.microsoft.com/office/drawing/2014/main" id="{AFE34C5B-30A4-4CEF-B7B4-152EA94A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3555" l="2148" r="98047">
                        <a14:foregroundMark x1="35742" y1="5664" x2="24414" y2="12695"/>
                        <a14:foregroundMark x1="24414" y1="12695" x2="10742" y2="37305"/>
                        <a14:foregroundMark x1="10742" y1="37305" x2="8008" y2="53516"/>
                        <a14:foregroundMark x1="8008" y1="53516" x2="9180" y2="63672"/>
                        <a14:foregroundMark x1="9180" y1="63672" x2="21484" y2="82617"/>
                        <a14:foregroundMark x1="21484" y1="82617" x2="36328" y2="88672"/>
                        <a14:foregroundMark x1="36328" y1="88672" x2="48438" y2="87891"/>
                        <a14:foregroundMark x1="48438" y1="87891" x2="58984" y2="83984"/>
                        <a14:foregroundMark x1="58984" y1="83984" x2="59180" y2="83203"/>
                        <a14:foregroundMark x1="62500" y1="37109" x2="51563" y2="42188"/>
                        <a14:foregroundMark x1="51563" y1="42188" x2="41016" y2="61328"/>
                        <a14:foregroundMark x1="41016" y1="61328" x2="43164" y2="74609"/>
                        <a14:foregroundMark x1="43164" y1="74609" x2="66992" y2="59180"/>
                        <a14:foregroundMark x1="66992" y1="59180" x2="48828" y2="32227"/>
                        <a14:foregroundMark x1="48828" y1="32227" x2="31055" y2="31055"/>
                        <a14:foregroundMark x1="31055" y1="31055" x2="23633" y2="46680"/>
                        <a14:foregroundMark x1="23633" y1="46680" x2="25586" y2="62891"/>
                        <a14:foregroundMark x1="25586" y1="62891" x2="43164" y2="63281"/>
                        <a14:foregroundMark x1="43164" y1="63281" x2="46289" y2="43164"/>
                        <a14:foregroundMark x1="46289" y1="43164" x2="22852" y2="41211"/>
                        <a14:foregroundMark x1="22852" y1="41211" x2="13672" y2="59375"/>
                        <a14:foregroundMark x1="13672" y1="59375" x2="19141" y2="73047"/>
                        <a14:foregroundMark x1="19141" y1="73047" x2="8203" y2="72461"/>
                        <a14:foregroundMark x1="8203" y1="72461" x2="4102" y2="61523"/>
                        <a14:foregroundMark x1="7813" y1="26563" x2="2734" y2="36914"/>
                        <a14:foregroundMark x1="2734" y1="36914" x2="1172" y2="59961"/>
                        <a14:foregroundMark x1="1172" y1="59961" x2="3711" y2="70898"/>
                        <a14:foregroundMark x1="3711" y1="70898" x2="12109" y2="79688"/>
                        <a14:foregroundMark x1="12109" y1="79688" x2="35742" y2="88867"/>
                        <a14:foregroundMark x1="35742" y1="88867" x2="58203" y2="95898"/>
                        <a14:foregroundMark x1="58203" y1="95898" x2="69141" y2="95508"/>
                        <a14:foregroundMark x1="69141" y1="95508" x2="84139" y2="88640"/>
                        <a14:foregroundMark x1="90729" y1="83984" x2="93555" y2="75977"/>
                        <a14:foregroundMark x1="90591" y1="84375" x2="90729" y2="83984"/>
                        <a14:foregroundMark x1="90496" y1="84644" x2="90591" y2="84375"/>
                        <a14:foregroundMark x1="93555" y1="75977" x2="92188" y2="37500"/>
                        <a14:foregroundMark x1="92188" y1="37500" x2="93945" y2="27344"/>
                        <a14:foregroundMark x1="93945" y1="27344" x2="93359" y2="22656"/>
                        <a14:foregroundMark x1="37305" y1="4492" x2="37305" y2="4492"/>
                        <a14:foregroundMark x1="17578" y1="29102" x2="17578" y2="29102"/>
                        <a14:foregroundMark x1="11133" y1="22852" x2="11133" y2="22852"/>
                        <a14:foregroundMark x1="8789" y1="21484" x2="72852" y2="40625"/>
                        <a14:foregroundMark x1="59766" y1="16211" x2="48828" y2="21875"/>
                        <a14:foregroundMark x1="48828" y1="21875" x2="46289" y2="25195"/>
                        <a14:foregroundMark x1="51367" y1="26172" x2="25586" y2="48438"/>
                        <a14:foregroundMark x1="25586" y1="48438" x2="19531" y2="61133"/>
                        <a14:foregroundMark x1="19531" y1="61133" x2="19531" y2="70117"/>
                        <a14:foregroundMark x1="26953" y1="26563" x2="14258" y2="38086"/>
                        <a14:foregroundMark x1="14258" y1="38086" x2="9570" y2="46875"/>
                        <a14:foregroundMark x1="9570" y1="46875" x2="8984" y2="56836"/>
                        <a14:foregroundMark x1="3906" y1="27148" x2="51172" y2="42969"/>
                        <a14:foregroundMark x1="51172" y1="42969" x2="58984" y2="51953"/>
                        <a14:foregroundMark x1="58984" y1="51953" x2="63086" y2="62500"/>
                        <a14:foregroundMark x1="63086" y1="62500" x2="64258" y2="84570"/>
                        <a14:foregroundMark x1="22266" y1="35938" x2="15625" y2="47461"/>
                        <a14:foregroundMark x1="15625" y1="47461" x2="14844" y2="60156"/>
                        <a14:foregroundMark x1="14844" y1="60156" x2="18359" y2="69727"/>
                        <a14:foregroundMark x1="18359" y1="69727" x2="28320" y2="79883"/>
                        <a14:foregroundMark x1="28320" y1="79883" x2="39648" y2="82031"/>
                        <a14:foregroundMark x1="39648" y1="82031" x2="50391" y2="63086"/>
                        <a14:foregroundMark x1="50391" y1="63086" x2="32813" y2="40625"/>
                        <a14:foregroundMark x1="32813" y1="40625" x2="23242" y2="43164"/>
                        <a14:foregroundMark x1="23242" y1="43164" x2="20898" y2="62891"/>
                        <a14:foregroundMark x1="20898" y1="62891" x2="38086" y2="75586"/>
                        <a14:foregroundMark x1="38086" y1="75586" x2="50586" y2="69336"/>
                        <a14:foregroundMark x1="50586" y1="69336" x2="49609" y2="54297"/>
                        <a14:foregroundMark x1="49609" y1="54297" x2="38281" y2="57617"/>
                        <a14:foregroundMark x1="38281" y1="57617" x2="43750" y2="67578"/>
                        <a14:foregroundMark x1="43750" y1="67578" x2="36719" y2="51172"/>
                        <a14:foregroundMark x1="36719" y1="51172" x2="22656" y2="75781"/>
                        <a14:foregroundMark x1="22656" y1="75781" x2="34180" y2="83008"/>
                        <a14:foregroundMark x1="34180" y1="83008" x2="39648" y2="71680"/>
                        <a14:foregroundMark x1="39648" y1="71680" x2="48438" y2="77539"/>
                        <a14:foregroundMark x1="48438" y1="77539" x2="44922" y2="68359"/>
                        <a14:foregroundMark x1="44922" y1="68359" x2="47461" y2="78320"/>
                        <a14:foregroundMark x1="47461" y1="78320" x2="59961" y2="67969"/>
                        <a14:foregroundMark x1="59961" y1="67969" x2="63672" y2="58789"/>
                        <a14:foregroundMark x1="63672" y1="58789" x2="50586" y2="67578"/>
                        <a14:foregroundMark x1="50586" y1="67578" x2="52734" y2="80273"/>
                        <a14:foregroundMark x1="52734" y1="80273" x2="64063" y2="63867"/>
                        <a14:foregroundMark x1="64063" y1="63867" x2="58203" y2="49414"/>
                        <a14:foregroundMark x1="58203" y1="49414" x2="53125" y2="59375"/>
                        <a14:foregroundMark x1="53125" y1="59375" x2="52930" y2="74414"/>
                        <a14:foregroundMark x1="52930" y1="74414" x2="63086" y2="69922"/>
                        <a14:foregroundMark x1="63086" y1="69922" x2="59961" y2="83398"/>
                        <a14:foregroundMark x1="59961" y1="83398" x2="69727" y2="85547"/>
                        <a14:foregroundMark x1="69727" y1="85547" x2="55078" y2="89258"/>
                        <a14:foregroundMark x1="55078" y1="89258" x2="63867" y2="93555"/>
                        <a14:foregroundMark x1="63867" y1="93555" x2="64063" y2="93359"/>
                        <a14:foregroundMark x1="6250" y1="42773" x2="5273" y2="63672"/>
                        <a14:foregroundMark x1="13672" y1="44336" x2="10547" y2="58008"/>
                        <a14:foregroundMark x1="10547" y1="58008" x2="11328" y2="67188"/>
                        <a14:foregroundMark x1="14648" y1="42383" x2="14648" y2="69727"/>
                        <a14:foregroundMark x1="13672" y1="47461" x2="13672" y2="69531"/>
                        <a14:foregroundMark x1="29883" y1="42188" x2="28516" y2="69922"/>
                        <a14:foregroundMark x1="58008" y1="49023" x2="63672" y2="68359"/>
                        <a14:foregroundMark x1="97461" y1="23242" x2="97461" y2="23242"/>
                        <a14:foregroundMark x1="7617" y1="57227" x2="59180" y2="65234"/>
                        <a14:foregroundMark x1="64063" y1="75781" x2="25586" y2="69727"/>
                        <a14:foregroundMark x1="25586" y1="69727" x2="22656" y2="67969"/>
                        <a14:foregroundMark x1="29297" y1="64063" x2="63281" y2="70703"/>
                        <a14:foregroundMark x1="98242" y1="76172" x2="98242" y2="76172"/>
                        <a14:foregroundMark x1="2148" y1="46484" x2="51953" y2="57813"/>
                        <a14:backgroundMark x1="88867" y1="86914" x2="88867" y2="86914"/>
                        <a14:backgroundMark x1="90430" y1="84961" x2="89258" y2="85352"/>
                        <a14:backgroundMark x1="91211" y1="85352" x2="84961" y2="89453"/>
                        <a14:backgroundMark x1="90820" y1="84961" x2="90820" y2="84961"/>
                        <a14:backgroundMark x1="91602" y1="83984" x2="91602" y2="83984"/>
                        <a14:backgroundMark x1="90625" y1="83984" x2="90625" y2="83984"/>
                        <a14:backgroundMark x1="90820" y1="83984" x2="90820" y2="83984"/>
                        <a14:backgroundMark x1="90039" y1="85156" x2="90039" y2="85156"/>
                        <a14:backgroundMark x1="90820" y1="84375" x2="90820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14" y="1000906"/>
            <a:ext cx="2833299" cy="28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BE414E-022C-4D7A-AFF0-EEEF006069B4}"/>
              </a:ext>
            </a:extLst>
          </p:cNvPr>
          <p:cNvSpPr/>
          <p:nvPr/>
        </p:nvSpPr>
        <p:spPr>
          <a:xfrm>
            <a:off x="335360" y="3284984"/>
            <a:ext cx="56262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английский язык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1,000,000 слов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170,000 в активном словаре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100,000 существительных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D7F294-3737-4FE2-8CFD-6EA64DE32883}"/>
              </a:ext>
            </a:extLst>
          </p:cNvPr>
          <p:cNvSpPr/>
          <p:nvPr/>
        </p:nvSpPr>
        <p:spPr>
          <a:xfrm>
            <a:off x="5573091" y="3811300"/>
            <a:ext cx="561779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русский язык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120,000 слов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54,000 существительных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19,000 существительных без уменьшительных вариаций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25688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551384" y="1052736"/>
            <a:ext cx="1029714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классы (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non-overlap)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разные классы – разные признаки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классы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(overlap)</a:t>
            </a:r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 классы – схожие признаки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 descr="Venn diagram showing the common letters between the Russian, Greek, and  Latin alphabets | Russian alphabet, Learn greek, Venn diagram">
            <a:extLst>
              <a:ext uri="{FF2B5EF4-FFF2-40B4-BE49-F238E27FC236}">
                <a16:creationId xmlns:a16="http://schemas.microsoft.com/office/drawing/2014/main" id="{901BEBB4-2878-4970-9F1C-9419DB55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852936"/>
            <a:ext cx="276198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1E59302-3D61-4703-80D2-2C7D6A657F44}"/>
              </a:ext>
            </a:extLst>
          </p:cNvPr>
          <p:cNvSpPr/>
          <p:nvPr/>
        </p:nvSpPr>
        <p:spPr>
          <a:xfrm>
            <a:off x="3503712" y="4797152"/>
            <a:ext cx="2564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Кириллица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6C2B0CC-F8DB-4F91-942C-325109409C17}"/>
              </a:ext>
            </a:extLst>
          </p:cNvPr>
          <p:cNvSpPr/>
          <p:nvPr/>
        </p:nvSpPr>
        <p:spPr>
          <a:xfrm>
            <a:off x="3287688" y="2924944"/>
            <a:ext cx="2205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Греческий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DC8B3CD-68E8-4725-AB57-4B732AC541ED}"/>
              </a:ext>
            </a:extLst>
          </p:cNvPr>
          <p:cNvSpPr/>
          <p:nvPr/>
        </p:nvSpPr>
        <p:spPr>
          <a:xfrm>
            <a:off x="7680176" y="2924944"/>
            <a:ext cx="229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Латиница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407368" y="5661248"/>
            <a:ext cx="102971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быть важно как при оценке моделей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Так и при обучении модели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генерации признаков)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479376" y="3645024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Условная задача определения языка по буквам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0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15" grpId="0"/>
      <p:bldP spid="16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407368" y="1268760"/>
            <a:ext cx="10496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классы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(fuzzy)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1960B6-2A63-453E-8CD9-73ACB0BFFC05}"/>
              </a:ext>
            </a:extLst>
          </p:cNvPr>
          <p:cNvSpPr/>
          <p:nvPr/>
        </p:nvSpPr>
        <p:spPr>
          <a:xfrm>
            <a:off x="336152" y="1969986"/>
            <a:ext cx="11882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Требуется определить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принадлежности объекта к каждому из классов, обычно это действительное число от 0 до 1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AC40F6-2120-4F3A-A6C6-634783FA23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51A56"/>
              </a:clrFrom>
              <a:clrTo>
                <a:srgbClr val="E51A56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022" t="3044" b="8368"/>
          <a:stretch/>
        </p:blipFill>
        <p:spPr>
          <a:xfrm>
            <a:off x="695400" y="2996952"/>
            <a:ext cx="4248472" cy="3285735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9949" t="15995" r="13059" b="21410"/>
          <a:stretch/>
        </p:blipFill>
        <p:spPr>
          <a:xfrm>
            <a:off x="6096000" y="3068960"/>
            <a:ext cx="507800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587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FD8557D-B4F0-4B4A-BA52-ED67F2533BBC}"/>
              </a:ext>
            </a:extLst>
          </p:cNvPr>
          <p:cNvSpPr/>
          <p:nvPr/>
        </p:nvSpPr>
        <p:spPr>
          <a:xfrm>
            <a:off x="2306805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77F7926-7843-4338-B913-B2D305DB86C6}"/>
              </a:ext>
            </a:extLst>
          </p:cNvPr>
          <p:cNvSpPr/>
          <p:nvPr/>
        </p:nvSpPr>
        <p:spPr>
          <a:xfrm>
            <a:off x="2090781" y="39251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6760114-DE8E-4BA6-87AB-E574781C1A76}"/>
              </a:ext>
            </a:extLst>
          </p:cNvPr>
          <p:cNvSpPr/>
          <p:nvPr/>
        </p:nvSpPr>
        <p:spPr>
          <a:xfrm>
            <a:off x="331491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BA9479F-7A7A-48A0-8A04-870D1DFF9362}"/>
              </a:ext>
            </a:extLst>
          </p:cNvPr>
          <p:cNvSpPr/>
          <p:nvPr/>
        </p:nvSpPr>
        <p:spPr>
          <a:xfrm>
            <a:off x="2810861" y="363707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2F5AC5F-D95F-4DDF-BB74-69068C9DFAA9}"/>
              </a:ext>
            </a:extLst>
          </p:cNvPr>
          <p:cNvSpPr/>
          <p:nvPr/>
        </p:nvSpPr>
        <p:spPr>
          <a:xfrm>
            <a:off x="2450821" y="47892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335AAC4-E03C-4B14-A721-BE91E9672C41}"/>
              </a:ext>
            </a:extLst>
          </p:cNvPr>
          <p:cNvSpPr/>
          <p:nvPr/>
        </p:nvSpPr>
        <p:spPr>
          <a:xfrm>
            <a:off x="4107005" y="435715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96FA98C7-7889-4591-A1E7-6C7A72998C8C}"/>
              </a:ext>
            </a:extLst>
          </p:cNvPr>
          <p:cNvSpPr/>
          <p:nvPr/>
        </p:nvSpPr>
        <p:spPr>
          <a:xfrm>
            <a:off x="2306805" y="550928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76280DC2-37B3-4C7E-AB79-94DB74DA42F2}"/>
              </a:ext>
            </a:extLst>
          </p:cNvPr>
          <p:cNvSpPr/>
          <p:nvPr/>
        </p:nvSpPr>
        <p:spPr>
          <a:xfrm>
            <a:off x="4179013" y="356507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5A60CF7-4C14-48A0-8553-EA430FE46EE1}"/>
              </a:ext>
            </a:extLst>
          </p:cNvPr>
          <p:cNvSpPr/>
          <p:nvPr/>
        </p:nvSpPr>
        <p:spPr>
          <a:xfrm>
            <a:off x="4827085" y="4069127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A57BBF5-995E-44EE-81AE-6CCF0091C672}"/>
              </a:ext>
            </a:extLst>
          </p:cNvPr>
          <p:cNvSpPr/>
          <p:nvPr/>
        </p:nvSpPr>
        <p:spPr>
          <a:xfrm>
            <a:off x="3098893" y="47171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1E368FDD-81B6-4C0D-B26D-4C1DF314B320}"/>
              </a:ext>
            </a:extLst>
          </p:cNvPr>
          <p:cNvSpPr/>
          <p:nvPr/>
        </p:nvSpPr>
        <p:spPr>
          <a:xfrm>
            <a:off x="5907205" y="392511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1BA356A-C6D7-4EAE-A036-986FE8C880CA}"/>
              </a:ext>
            </a:extLst>
          </p:cNvPr>
          <p:cNvSpPr/>
          <p:nvPr/>
        </p:nvSpPr>
        <p:spPr>
          <a:xfrm>
            <a:off x="3026885" y="579731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7A095C72-68DA-4491-91AE-E2DBA76E9FFB}"/>
              </a:ext>
            </a:extLst>
          </p:cNvPr>
          <p:cNvSpPr/>
          <p:nvPr/>
        </p:nvSpPr>
        <p:spPr>
          <a:xfrm>
            <a:off x="3746965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E3AA02D6-9263-462B-8AEB-EE21AC069417}"/>
              </a:ext>
            </a:extLst>
          </p:cNvPr>
          <p:cNvSpPr/>
          <p:nvPr/>
        </p:nvSpPr>
        <p:spPr>
          <a:xfrm>
            <a:off x="4899093" y="486121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8A6AA82D-86C9-4CC9-9CC3-D5B235879964}"/>
              </a:ext>
            </a:extLst>
          </p:cNvPr>
          <p:cNvSpPr/>
          <p:nvPr/>
        </p:nvSpPr>
        <p:spPr>
          <a:xfrm>
            <a:off x="4034997" y="522125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56A5AC6F-4329-4248-B255-348BE1D13C57}"/>
              </a:ext>
            </a:extLst>
          </p:cNvPr>
          <p:cNvSpPr/>
          <p:nvPr/>
        </p:nvSpPr>
        <p:spPr>
          <a:xfrm>
            <a:off x="5799253" y="543904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1B34932F-5C54-47F6-A83B-8467DD2221B2}"/>
              </a:ext>
            </a:extLst>
          </p:cNvPr>
          <p:cNvSpPr/>
          <p:nvPr/>
        </p:nvSpPr>
        <p:spPr>
          <a:xfrm>
            <a:off x="4467045" y="622936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F389EE6-F8F6-491C-BA1F-45B615B36624}"/>
              </a:ext>
            </a:extLst>
          </p:cNvPr>
          <p:cNvSpPr/>
          <p:nvPr/>
        </p:nvSpPr>
        <p:spPr>
          <a:xfrm>
            <a:off x="5763189" y="464519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CCBDA2C-67E7-4FB5-8306-259CDECFDFC8}"/>
              </a:ext>
            </a:extLst>
          </p:cNvPr>
          <p:cNvSpPr/>
          <p:nvPr/>
        </p:nvSpPr>
        <p:spPr>
          <a:xfrm>
            <a:off x="5007165" y="543192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6DD925D1-873D-4729-9649-07F5B158F9FB}"/>
              </a:ext>
            </a:extLst>
          </p:cNvPr>
          <p:cNvSpPr/>
          <p:nvPr/>
        </p:nvSpPr>
        <p:spPr>
          <a:xfrm>
            <a:off x="5043109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C27B95A-4D9B-4D6E-B9B0-068F2F2E712F}"/>
              </a:ext>
            </a:extLst>
          </p:cNvPr>
          <p:cNvSpPr/>
          <p:nvPr/>
        </p:nvSpPr>
        <p:spPr>
          <a:xfrm>
            <a:off x="5835197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E62E81C-3074-4253-8C17-3BEDBBBBA5E4}"/>
              </a:ext>
            </a:extLst>
          </p:cNvPr>
          <p:cNvSpPr/>
          <p:nvPr/>
        </p:nvSpPr>
        <p:spPr>
          <a:xfrm>
            <a:off x="4605312" y="295306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FED7006-775A-479D-9CBB-F745E52CC223}"/>
              </a:ext>
            </a:extLst>
          </p:cNvPr>
          <p:cNvSpPr/>
          <p:nvPr/>
        </p:nvSpPr>
        <p:spPr>
          <a:xfrm>
            <a:off x="5691181" y="29169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972F41B-03C2-42D4-B89B-F37B0CBF0938}"/>
              </a:ext>
            </a:extLst>
          </p:cNvPr>
          <p:cNvSpPr/>
          <p:nvPr/>
        </p:nvSpPr>
        <p:spPr>
          <a:xfrm>
            <a:off x="6591341" y="390707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AAADECC-56EA-4FF1-8730-F6BB8D130D7B}"/>
              </a:ext>
            </a:extLst>
          </p:cNvPr>
          <p:cNvSpPr/>
          <p:nvPr/>
        </p:nvSpPr>
        <p:spPr>
          <a:xfrm>
            <a:off x="7203349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B5B00157-0BFF-418C-863D-7AC0B710F8BA}"/>
              </a:ext>
            </a:extLst>
          </p:cNvPr>
          <p:cNvSpPr/>
          <p:nvPr/>
        </p:nvSpPr>
        <p:spPr>
          <a:xfrm>
            <a:off x="7347365" y="493322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B00C393-8C78-48F1-ACBA-0CD5B000BFCD}"/>
              </a:ext>
            </a:extLst>
          </p:cNvPr>
          <p:cNvSpPr/>
          <p:nvPr/>
        </p:nvSpPr>
        <p:spPr>
          <a:xfrm>
            <a:off x="6627285" y="500523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C1E8B83D-BABD-4DB5-8CBD-E3A7633F1011}"/>
              </a:ext>
            </a:extLst>
          </p:cNvPr>
          <p:cNvSpPr/>
          <p:nvPr/>
        </p:nvSpPr>
        <p:spPr>
          <a:xfrm>
            <a:off x="7419373" y="421314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4EA3747E-DB3B-4D42-A029-7791756E2A98}"/>
              </a:ext>
            </a:extLst>
          </p:cNvPr>
          <p:cNvSpPr/>
          <p:nvPr/>
        </p:nvSpPr>
        <p:spPr>
          <a:xfrm>
            <a:off x="6699293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C1F179F-01D5-4DBD-9B8F-70BBA3809FAF}"/>
              </a:ext>
            </a:extLst>
          </p:cNvPr>
          <p:cNvSpPr/>
          <p:nvPr/>
        </p:nvSpPr>
        <p:spPr>
          <a:xfrm>
            <a:off x="7419373" y="57253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AF0DA8D9-F9D3-4318-BD15-6AAB21C27502}"/>
              </a:ext>
            </a:extLst>
          </p:cNvPr>
          <p:cNvSpPr/>
          <p:nvPr/>
        </p:nvSpPr>
        <p:spPr>
          <a:xfrm>
            <a:off x="655527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04B749B6-7AA4-4A03-BADC-15346AA8FFD2}"/>
              </a:ext>
            </a:extLst>
          </p:cNvPr>
          <p:cNvSpPr/>
          <p:nvPr/>
        </p:nvSpPr>
        <p:spPr>
          <a:xfrm>
            <a:off x="8067445" y="2412943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E5820D-EFA2-44C4-976C-AE03E492C9CB}"/>
              </a:ext>
            </a:extLst>
          </p:cNvPr>
          <p:cNvSpPr txBox="1"/>
          <p:nvPr/>
        </p:nvSpPr>
        <p:spPr>
          <a:xfrm>
            <a:off x="8607445" y="2221705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Основной Класс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BAAEB3AD-8C89-46A1-82DA-7BB1DCEA6B3E}"/>
              </a:ext>
            </a:extLst>
          </p:cNvPr>
          <p:cNvCxnSpPr/>
          <p:nvPr/>
        </p:nvCxnSpPr>
        <p:spPr>
          <a:xfrm flipH="1">
            <a:off x="7203349" y="3781095"/>
            <a:ext cx="1584176" cy="2160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00E05BD-910D-4BE2-AD68-FC75AE1C136B}"/>
              </a:ext>
            </a:extLst>
          </p:cNvPr>
          <p:cNvSpPr txBox="1"/>
          <p:nvPr/>
        </p:nvSpPr>
        <p:spPr>
          <a:xfrm>
            <a:off x="8766694" y="3565071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2 Рода 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Errors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0C634C7-D8F2-4A23-BD0D-A42AC5E80AB6}"/>
              </a:ext>
            </a:extLst>
          </p:cNvPr>
          <p:cNvSpPr txBox="1"/>
          <p:nvPr/>
        </p:nvSpPr>
        <p:spPr>
          <a:xfrm>
            <a:off x="579751" y="2007317"/>
            <a:ext cx="4800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1 Рода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1 Errors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7D507737-E4AE-42F0-BDB2-7987BB4CB43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2979800" y="2468982"/>
            <a:ext cx="1055197" cy="24457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0D2D3A-4474-4D80-B3AC-116DF05385E1}"/>
              </a:ext>
            </a:extLst>
          </p:cNvPr>
          <p:cNvSpPr/>
          <p:nvPr/>
        </p:nvSpPr>
        <p:spPr>
          <a:xfrm>
            <a:off x="4034997" y="3529007"/>
            <a:ext cx="3168352" cy="25870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4F410A0-FFD5-41DC-A95F-E977BECEFE63}"/>
              </a:ext>
            </a:extLst>
          </p:cNvPr>
          <p:cNvSpPr/>
          <p:nvPr/>
        </p:nvSpPr>
        <p:spPr>
          <a:xfrm>
            <a:off x="4034997" y="2700975"/>
            <a:ext cx="2448272" cy="33843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2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1" grpId="0"/>
      <p:bldP spid="72" grpId="0"/>
      <p:bldP spid="3" grpId="0" animBg="1"/>
      <p:bldP spid="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ошибки 1 и 2 рода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980728"/>
            <a:ext cx="568863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23592" y="980728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Confusion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Matrix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1FB6991-12F8-4F86-9414-E601B2BA8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18427"/>
              </p:ext>
            </p:extLst>
          </p:nvPr>
        </p:nvGraphicFramePr>
        <p:xfrm>
          <a:off x="119336" y="2492896"/>
          <a:ext cx="5821216" cy="31089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29423">
                  <a:extLst>
                    <a:ext uri="{9D8B030D-6E8A-4147-A177-3AD203B41FA5}">
                      <a16:colId xmlns:a16="http://schemas.microsoft.com/office/drawing/2014/main" val="533617728"/>
                    </a:ext>
                  </a:extLst>
                </a:gridCol>
                <a:gridCol w="1879465">
                  <a:extLst>
                    <a:ext uri="{9D8B030D-6E8A-4147-A177-3AD203B41FA5}">
                      <a16:colId xmlns:a16="http://schemas.microsoft.com/office/drawing/2014/main" val="3119699408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2869702980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196657329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Истина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00272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6253"/>
                  </a:ext>
                </a:extLst>
              </a:tr>
              <a:tr h="290692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Предсказание</a:t>
                      </a:r>
                    </a:p>
                  </a:txBody>
                  <a:tcPr vert="vert27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Positive (TP)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Positive (FP)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19486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Negative (FN)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Negative (TN)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6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23344"/>
                  </p:ext>
                </p:extLst>
              </p:nvPr>
            </p:nvGraphicFramePr>
            <p:xfrm>
              <a:off x="6240016" y="2708920"/>
              <a:ext cx="5292000" cy="21031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</m:t>
                                </m:r>
                                <m:r>
                                  <a:rPr lang="en-US" sz="4000" b="1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=</m:t>
                                </m:r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23344"/>
                  </p:ext>
                </p:extLst>
              </p:nvPr>
            </p:nvGraphicFramePr>
            <p:xfrm>
              <a:off x="6240016" y="2708920"/>
              <a:ext cx="5292000" cy="21031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92" t="-870" r="-101038" b="-24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870" r="-690" b="-24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100000" r="-200345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201739" r="-200345" b="-4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</p:spTree>
    <p:extLst>
      <p:ext uri="{BB962C8B-B14F-4D97-AF65-F5344CB8AC3E}">
        <p14:creationId xmlns:p14="http://schemas.microsoft.com/office/powerpoint/2010/main" val="399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2423807-6EFA-4163-B5A6-87B1B5A679CB}"/>
              </a:ext>
            </a:extLst>
          </p:cNvPr>
          <p:cNvSpPr/>
          <p:nvPr/>
        </p:nvSpPr>
        <p:spPr>
          <a:xfrm>
            <a:off x="2049249" y="6126488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https://en.wikipedia.org/wiki/Confusion_matrix</a:t>
            </a:r>
            <a:endParaRPr lang="ru-RU" sz="2800" dirty="0">
              <a:solidFill>
                <a:srgbClr val="FFFFFF"/>
              </a:solidFill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5A92E948-6E1A-414A-A8D7-BC346BF0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1276" r="578" b="2847"/>
          <a:stretch/>
        </p:blipFill>
        <p:spPr bwMode="auto">
          <a:xfrm>
            <a:off x="0" y="1484784"/>
            <a:ext cx="12189122" cy="370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1052736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</p:spTree>
    <p:extLst>
      <p:ext uri="{BB962C8B-B14F-4D97-AF65-F5344CB8AC3E}">
        <p14:creationId xmlns:p14="http://schemas.microsoft.com/office/powerpoint/2010/main" val="209098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47328" y="112474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479376" y="1844824"/>
            <a:ext cx="11233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Уменьшаем переобучение накладывая дополнительные ограничения на функцию потерь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Можем отбирать «полезные» признаки</a:t>
            </a:r>
            <a:endParaRPr lang="ru-RU" sz="2400" dirty="0">
              <a:solidFill>
                <a:schemeClr val="bg1"/>
              </a:solidFill>
              <a:latin typeface="IBM Plex Mono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2134" y="314096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Подбор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695400" y="3933056"/>
            <a:ext cx="11233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по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сетке – задаем то что хотим проверить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– задаем случайное распределение того что хотим проверить и верим в то что нам повезет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Есть другие вариации этого всего (</a:t>
            </a:r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optuna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9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204864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204864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407368" y="1268760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479376" y="3429000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429000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6168008" y="3429000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3429000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4192" y="1052736"/>
            <a:ext cx="4186066" cy="223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407368" y="4437112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437112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384032" y="5157192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5157192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4799856" y="4725144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9480376" y="3429000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4007768" y="3573016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</p:spTree>
    <p:extLst>
      <p:ext uri="{BB962C8B-B14F-4D97-AF65-F5344CB8AC3E}">
        <p14:creationId xmlns:p14="http://schemas.microsoft.com/office/powerpoint/2010/main" val="745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  <p:bldP spid="15" grpId="0"/>
      <p:bldP spid="16" grpId="0"/>
      <p:bldP spid="17" grpId="0"/>
      <p:bldP spid="19" grpId="0"/>
      <p:bldP spid="20" grpId="0"/>
      <p:bldP spid="24" grpId="0"/>
      <p:bldP spid="2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C11B763-FDBB-4D72-B5DB-DD5A65F82F2A}"/>
              </a:ext>
            </a:extLst>
          </p:cNvPr>
          <p:cNvSpPr txBox="1"/>
          <p:nvPr/>
        </p:nvSpPr>
        <p:spPr>
          <a:xfrm>
            <a:off x="335360" y="1268760"/>
            <a:ext cx="640080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407368" y="3861048"/>
            <a:ext cx="640080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6083BA1-D5D6-41D8-9C94-03CDC5FB59A8}"/>
              </a:ext>
            </a:extLst>
          </p:cNvPr>
          <p:cNvSpPr txBox="1"/>
          <p:nvPr/>
        </p:nvSpPr>
        <p:spPr>
          <a:xfrm>
            <a:off x="1055440" y="1844824"/>
            <a:ext cx="5256584" cy="32786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матрицу ошибок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E2EE579-A726-403A-8F31-3911A1170F30}"/>
              </a:ext>
            </a:extLst>
          </p:cNvPr>
          <p:cNvSpPr txBox="1"/>
          <p:nvPr/>
        </p:nvSpPr>
        <p:spPr>
          <a:xfrm>
            <a:off x="1487488" y="4437112"/>
            <a:ext cx="5256584" cy="32786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980728"/>
            <a:ext cx="4837537" cy="1882418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 многих классов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-96688" y="2924944"/>
                <a:ext cx="12432704" cy="610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𝑐𝑟𝑜𝐴𝑣𝑔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688" y="2924944"/>
                <a:ext cx="12432704" cy="610808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263352" y="4653136"/>
                <a:ext cx="10153128" cy="803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𝑀𝑎𝑐𝑟𝑜𝐴𝑣𝑔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653136"/>
                <a:ext cx="10153128" cy="803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623392" y="5373216"/>
                <a:ext cx="4896544" cy="628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373216"/>
                <a:ext cx="4896544" cy="628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5735960" y="5445224"/>
                <a:ext cx="5040560" cy="628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2−3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5445224"/>
                <a:ext cx="5040560" cy="6281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119336" y="5949280"/>
                <a:ext cx="5832648" cy="628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3−2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949280"/>
                <a:ext cx="5832648" cy="6281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8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22" grpId="0"/>
      <p:bldP spid="23" grpId="0"/>
      <p:bldP spid="25" grpId="0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4653136"/>
            <a:ext cx="4224002" cy="2088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/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/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/>
              <p:nvPr/>
            </p:nvSpPr>
            <p:spPr>
              <a:xfrm>
                <a:off x="119336" y="1159743"/>
                <a:ext cx="53206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=[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&gt;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159743"/>
                <a:ext cx="532068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Рисунок 44"/>
          <p:cNvPicPr>
            <a:picLocks noChangeAspect="1"/>
          </p:cNvPicPr>
          <p:nvPr/>
        </p:nvPicPr>
        <p:blipFill rotWithShape="1">
          <a:blip r:embed="rId8"/>
          <a:srcRect l="432"/>
          <a:stretch/>
        </p:blipFill>
        <p:spPr>
          <a:xfrm>
            <a:off x="4983117" y="1338881"/>
            <a:ext cx="3804113" cy="2850573"/>
          </a:xfrm>
          <a:prstGeom prst="rect">
            <a:avLst/>
          </a:prstGeom>
        </p:spPr>
      </p:pic>
      <p:pic>
        <p:nvPicPr>
          <p:cNvPr id="46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D6A0801C-9E39-4E88-B469-E9D635C41F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414" y="1926559"/>
            <a:ext cx="320422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Receiver Operating Curve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Area Under Curve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2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623392" y="1196752"/>
            <a:ext cx="1108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metrics of scientific evaluation are bound to be abused. Goodhart's law (named after the British economist who may have been the first to announce it) states that when a feature of the economy is picked as an indicator of the economy, then it inexorably ceases to function as that indicator because people start to game it.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551384" y="4005064"/>
            <a:ext cx="11305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показатели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научной оценки обязательно будут «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обмануты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». </a:t>
            </a:r>
          </a:p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(названный в честь британского экономиста, который, возможно, был первым, кто объявил о нем) гласит, что, когда какой-либо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экономики выбирается в качестве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экономики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он неумолимо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перестает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функционировать как этот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потому что люди начинают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манипулировать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ним.</a:t>
            </a: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1022513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зачем надо брать больше 1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263352" y="1340768"/>
            <a:ext cx="6120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основывается (допустим) на Лайках, комментариях и прочем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Создатели видео просят делать это все (активизировал пассивных пользователей), тем самым завышая свой рейтинг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надо придумывать новые метрики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2" descr="r/coolguides - How Rotten Tomatoes scores can be mislea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484784"/>
            <a:ext cx="5193932" cy="390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135560" y="1196752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3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359696" y="2276872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661446" y="3072402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213478" y="3072165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807664" y="307216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359696" y="30658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661446" y="383005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213478" y="382981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807664" y="382982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359696" y="38234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661446" y="458770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213478" y="458747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807664" y="4587472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359696" y="458112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661446" y="534535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213478" y="534512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807664" y="53451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359696" y="5345123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0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538" y="1052736"/>
            <a:ext cx="126734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Бинарная и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Матрица ошибок; </a:t>
            </a: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1 и 2 рода</a:t>
            </a: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ACC, F1, AUC, ROC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5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91344" y="481327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3143672" y="5157192"/>
            <a:ext cx="7638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– правило принятия решения, которое может предсказывать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классы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для новых данных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AA2A8EF-ACCE-40AB-BAA6-11BA6CF3A71B}"/>
              </a:ext>
            </a:extLst>
          </p:cNvPr>
          <p:cNvCxnSpPr>
            <a:cxnSpLocks/>
          </p:cNvCxnSpPr>
          <p:nvPr/>
        </p:nvCxnSpPr>
        <p:spPr>
          <a:xfrm>
            <a:off x="5047412" y="1747425"/>
            <a:ext cx="1391071" cy="2976348"/>
          </a:xfrm>
          <a:prstGeom prst="line">
            <a:avLst/>
          </a:pr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олилиния 4">
            <a:extLst>
              <a:ext uri="{FF2B5EF4-FFF2-40B4-BE49-F238E27FC236}">
                <a16:creationId xmlns:a16="http://schemas.microsoft.com/office/drawing/2014/main" id="{CBDD92F4-15C1-45C4-9E25-444804B8AEF2}"/>
              </a:ext>
            </a:extLst>
          </p:cNvPr>
          <p:cNvSpPr/>
          <p:nvPr/>
        </p:nvSpPr>
        <p:spPr>
          <a:xfrm>
            <a:off x="4502496" y="1743297"/>
            <a:ext cx="3669486" cy="3076402"/>
          </a:xfrm>
          <a:custGeom>
            <a:avLst/>
            <a:gdLst>
              <a:gd name="connsiteX0" fmla="*/ 0 w 3702868"/>
              <a:gd name="connsiteY0" fmla="*/ 0 h 2506537"/>
              <a:gd name="connsiteX1" fmla="*/ 1665838 w 3702868"/>
              <a:gd name="connsiteY1" fmla="*/ 923454 h 2506537"/>
              <a:gd name="connsiteX2" fmla="*/ 1321806 w 3702868"/>
              <a:gd name="connsiteY2" fmla="*/ 2453489 h 2506537"/>
              <a:gd name="connsiteX3" fmla="*/ 3702868 w 3702868"/>
              <a:gd name="connsiteY3" fmla="*/ 2163778 h 250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868" h="2506537">
                <a:moveTo>
                  <a:pt x="0" y="0"/>
                </a:moveTo>
                <a:cubicBezTo>
                  <a:pt x="722768" y="257269"/>
                  <a:pt x="1445537" y="514539"/>
                  <a:pt x="1665838" y="923454"/>
                </a:cubicBezTo>
                <a:cubicBezTo>
                  <a:pt x="1886139" y="1332369"/>
                  <a:pt x="982301" y="2246768"/>
                  <a:pt x="1321806" y="2453489"/>
                </a:cubicBezTo>
                <a:cubicBezTo>
                  <a:pt x="1661311" y="2660210"/>
                  <a:pt x="3413157" y="2198483"/>
                  <a:pt x="3702868" y="2163778"/>
                </a:cubicBezTo>
              </a:path>
            </a:pathLst>
          </a:cu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3B413CFD-33F6-4CF3-B948-0ED8F40A5FD9}"/>
              </a:ext>
            </a:extLst>
          </p:cNvPr>
          <p:cNvGrpSpPr/>
          <p:nvPr/>
        </p:nvGrpSpPr>
        <p:grpSpPr>
          <a:xfrm>
            <a:off x="2839506" y="1708345"/>
            <a:ext cx="6010301" cy="3150434"/>
            <a:chOff x="2605979" y="2824682"/>
            <a:chExt cx="2736220" cy="1434251"/>
          </a:xfrm>
        </p:grpSpPr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2C120827-6CB1-4C65-915A-3C6916FE5716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2E67A683-2406-4E2F-A63D-EA1C14171A59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5FBF5527-EF67-42EB-BEB9-14D1879DBB3D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9CA18510-89A8-4079-9F53-1B34B30AD917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CAD925B5-5ACF-421C-BD3E-3D39D13E0F22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BCF92714-1050-483B-918B-C4F3A28A63C9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A95FEBDE-BB92-42FA-8E33-52FF003335CE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3D5E7071-F538-48AF-BCD4-9DBBEDCE8461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506CEBAA-7B77-4071-9072-BF40D513413A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8137B28E-8995-49DA-B7A9-9D26734C1AA4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782B728E-1C1F-4847-84BA-238AAF3D71B8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038F6C1-FED7-4FF8-B10C-FD884E6A54B1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CA0BDCC6-3609-4563-9F4B-5CB33A1505F9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D295601D-8CAB-4DBE-8B33-E842D5EAD606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686C993B-F167-4B5F-A6FB-3EBD13AE4801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95A7D9A2-212B-4C68-869B-D4A1DE4C31AE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660D00F0-7370-41A2-B749-236A88537A0C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50C80D4-7765-432A-953C-F944F69A9D7D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789B7979-AD54-465A-B2B1-679FFC913A4B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8A5CB796-D197-49EF-84FF-D1BA504C062E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70FFA668-D573-49D7-AD0F-009B3494E16A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451F96F1-6AC9-4A6B-9F4D-A98A187D1EE2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2605A232-F889-477E-9C75-C8C4800923E1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E5FBC03A-239C-4A89-BC0F-7D372911CAA2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A7BABAF8-4319-4CE6-900C-E45D8D02A5DA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BDE70403-2CC4-460F-A8A7-D26F9B5011FC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48DA5329-A5AF-4480-914A-C65A77718135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01C80586-4258-4E4D-B311-831206B2FDE6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99CCF99A-3449-4EA6-8951-66549F2D3967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EE65A21D-B3D3-414F-BA74-4155BD97628C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D4717028-7FA7-4804-A177-2AEC43947462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35F0A0F9-BE1E-4E87-9388-D9EAD937516A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DE5B2787-AF3C-4D07-A18B-F0F226CFB6B3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D0E22478-F5AC-4288-B731-1D37DFA7B4FA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5B769487-F019-4AB3-A90A-EF760C007851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A2E6D37E-76F5-42B4-B54A-E2EB670094EF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947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2" descr="Image Detection, Recognition, and Classification with Machine Learning">
            <a:extLst>
              <a:ext uri="{FF2B5EF4-FFF2-40B4-BE49-F238E27FC236}">
                <a16:creationId xmlns:a16="http://schemas.microsoft.com/office/drawing/2014/main" id="{A7317668-2207-47B7-BA85-67816AE9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" y="1532716"/>
            <a:ext cx="4968552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I Takes Face Recognition to New Frontiers">
            <a:extLst>
              <a:ext uri="{FF2B5EF4-FFF2-40B4-BE49-F238E27FC236}">
                <a16:creationId xmlns:a16="http://schemas.microsoft.com/office/drawing/2014/main" id="{58BD0EDE-1E39-4015-AE92-50579C2CC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4"/>
          <a:stretch/>
        </p:blipFill>
        <p:spPr bwMode="auto">
          <a:xfrm>
            <a:off x="8550316" y="1355940"/>
            <a:ext cx="3344600" cy="27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Jury - Definition, Examples, Processes">
            <a:extLst>
              <a:ext uri="{FF2B5EF4-FFF2-40B4-BE49-F238E27FC236}">
                <a16:creationId xmlns:a16="http://schemas.microsoft.com/office/drawing/2014/main" id="{C0651747-3F3B-4EAF-9A6F-D4917A36E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7" r="3797" b="9717"/>
          <a:stretch/>
        </p:blipFill>
        <p:spPr bwMode="auto">
          <a:xfrm>
            <a:off x="1234062" y="4135061"/>
            <a:ext cx="5785740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ite and teal medical certificate , Computer Icons Medicine Medical  diagnosis, report transparent background PNG clipart | HiClipart">
            <a:extLst>
              <a:ext uri="{FF2B5EF4-FFF2-40B4-BE49-F238E27FC236}">
                <a16:creationId xmlns:a16="http://schemas.microsoft.com/office/drawing/2014/main" id="{A251DA82-FFE6-4BE1-87D1-70B51FCF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" b="98250" l="1750" r="99375">
                        <a14:foregroundMark x1="11000" y1="26375" x2="11000" y2="26375"/>
                        <a14:foregroundMark x1="47375" y1="8000" x2="17125" y2="20375"/>
                        <a14:foregroundMark x1="17125" y1="20375" x2="12625" y2="26625"/>
                        <a14:foregroundMark x1="12625" y1="26625" x2="11875" y2="62375"/>
                        <a14:foregroundMark x1="11875" y1="62375" x2="18375" y2="76875"/>
                        <a14:foregroundMark x1="18375" y1="76875" x2="23125" y2="82250"/>
                        <a14:foregroundMark x1="23125" y1="82250" x2="46500" y2="93125"/>
                        <a14:foregroundMark x1="46500" y1="93125" x2="55250" y2="93125"/>
                        <a14:foregroundMark x1="55250" y1="93125" x2="80000" y2="82125"/>
                        <a14:foregroundMark x1="80000" y1="82125" x2="86875" y2="76375"/>
                        <a14:foregroundMark x1="86875" y1="76375" x2="93375" y2="56625"/>
                        <a14:foregroundMark x1="93375" y1="56625" x2="89875" y2="40625"/>
                        <a14:foregroundMark x1="89875" y1="40625" x2="89875" y2="30875"/>
                        <a14:foregroundMark x1="93500" y1="27125" x2="77000" y2="51125"/>
                        <a14:foregroundMark x1="70625" y1="9625" x2="52875" y2="2750"/>
                        <a14:foregroundMark x1="52875" y1="2750" x2="35750" y2="3750"/>
                        <a14:foregroundMark x1="35750" y1="3750" x2="15375" y2="16500"/>
                        <a14:foregroundMark x1="15375" y1="16500" x2="7625" y2="29375"/>
                        <a14:foregroundMark x1="7625" y1="29375" x2="3000" y2="51625"/>
                        <a14:foregroundMark x1="3000" y1="51625" x2="11625" y2="74625"/>
                        <a14:foregroundMark x1="11625" y1="74625" x2="34875" y2="94250"/>
                        <a14:foregroundMark x1="34875" y1="94250" x2="44000" y2="96875"/>
                        <a14:foregroundMark x1="44000" y1="96875" x2="51875" y2="96875"/>
                        <a14:foregroundMark x1="51875" y1="96875" x2="74375" y2="91875"/>
                        <a14:foregroundMark x1="74375" y1="91875" x2="75125" y2="91250"/>
                        <a14:foregroundMark x1="34500" y1="18375" x2="29375" y2="29000"/>
                        <a14:foregroundMark x1="29375" y1="29000" x2="29000" y2="79000"/>
                        <a14:foregroundMark x1="22375" y1="29750" x2="27875" y2="72125"/>
                        <a14:foregroundMark x1="18375" y1="24500" x2="19000" y2="62875"/>
                        <a14:foregroundMark x1="19000" y1="62875" x2="20500" y2="69875"/>
                        <a14:foregroundMark x1="20500" y1="69875" x2="20500" y2="69875"/>
                        <a14:foregroundMark x1="8000" y1="33250" x2="5750" y2="49375"/>
                        <a14:foregroundMark x1="5750" y1="49375" x2="6750" y2="56250"/>
                        <a14:foregroundMark x1="2750" y1="39875" x2="4375" y2="62875"/>
                        <a14:foregroundMark x1="4375" y1="62875" x2="10750" y2="76625"/>
                        <a14:foregroundMark x1="10750" y1="76625" x2="27375" y2="90250"/>
                        <a14:foregroundMark x1="27375" y1="90250" x2="40875" y2="97000"/>
                        <a14:foregroundMark x1="40875" y1="97000" x2="48750" y2="98250"/>
                        <a14:foregroundMark x1="48750" y1="98250" x2="54625" y2="97750"/>
                        <a14:foregroundMark x1="43125" y1="88500" x2="56000" y2="90250"/>
                        <a14:foregroundMark x1="1750" y1="41625" x2="3750" y2="60375"/>
                        <a14:foregroundMark x1="31500" y1="9375" x2="26125" y2="31750"/>
                        <a14:foregroundMark x1="26125" y1="31750" x2="26125" y2="46250"/>
                        <a14:foregroundMark x1="17375" y1="20500" x2="17375" y2="20500"/>
                        <a14:foregroundMark x1="22750" y1="31750" x2="22750" y2="31750"/>
                        <a14:foregroundMark x1="19625" y1="16875" x2="19625" y2="16875"/>
                        <a14:foregroundMark x1="35375" y1="6875" x2="35375" y2="6875"/>
                        <a14:foregroundMark x1="47750" y1="4625" x2="47750" y2="4625"/>
                        <a14:foregroundMark x1="39500" y1="19500" x2="80625" y2="81125"/>
                        <a14:foregroundMark x1="77750" y1="22625" x2="43500" y2="80375"/>
                        <a14:foregroundMark x1="43500" y1="80375" x2="43000" y2="80500"/>
                        <a14:foregroundMark x1="37625" y1="20000" x2="38125" y2="72875"/>
                        <a14:foregroundMark x1="17250" y1="12375" x2="17250" y2="12375"/>
                        <a14:foregroundMark x1="14250" y1="7250" x2="21750" y2="7875"/>
                        <a14:foregroundMark x1="21750" y1="7875" x2="26125" y2="7750"/>
                        <a14:foregroundMark x1="15375" y1="12250" x2="15375" y2="12250"/>
                        <a14:foregroundMark x1="15125" y1="11500" x2="15125" y2="11500"/>
                        <a14:foregroundMark x1="47500" y1="1000" x2="47500" y2="1000"/>
                        <a14:foregroundMark x1="97250" y1="23125" x2="97250" y2="23125"/>
                        <a14:foregroundMark x1="97625" y1="23500" x2="97625" y2="23500"/>
                        <a14:foregroundMark x1="59250" y1="32250" x2="59250" y2="32250"/>
                        <a14:foregroundMark x1="47250" y1="19875" x2="56375" y2="32250"/>
                        <a14:foregroundMark x1="56375" y1="32250" x2="59125" y2="40625"/>
                        <a14:foregroundMark x1="59125" y1="40625" x2="67375" y2="44750"/>
                        <a14:foregroundMark x1="67375" y1="44750" x2="76875" y2="29125"/>
                        <a14:foregroundMark x1="76875" y1="29125" x2="70375" y2="38750"/>
                        <a14:foregroundMark x1="70375" y1="38750" x2="71250" y2="46125"/>
                        <a14:foregroundMark x1="71250" y1="46125" x2="76250" y2="51750"/>
                        <a14:foregroundMark x1="76250" y1="51750" x2="77875" y2="41500"/>
                        <a14:foregroundMark x1="77875" y1="41500" x2="70500" y2="46000"/>
                        <a14:foregroundMark x1="70500" y1="46000" x2="72750" y2="53375"/>
                        <a14:foregroundMark x1="72750" y1="53375" x2="73625" y2="43625"/>
                        <a14:foregroundMark x1="73625" y1="43625" x2="68375" y2="51125"/>
                        <a14:foregroundMark x1="68375" y1="51125" x2="75625" y2="51375"/>
                        <a14:foregroundMark x1="75625" y1="51375" x2="74625" y2="58875"/>
                        <a14:foregroundMark x1="74625" y1="58875" x2="70625" y2="65375"/>
                        <a14:foregroundMark x1="70625" y1="65375" x2="63250" y2="68250"/>
                        <a14:foregroundMark x1="63250" y1="68250" x2="62875" y2="75375"/>
                        <a14:foregroundMark x1="62875" y1="75375" x2="72875" y2="76250"/>
                        <a14:foregroundMark x1="72875" y1="76250" x2="71875" y2="68875"/>
                        <a14:foregroundMark x1="71875" y1="68875" x2="65625" y2="72875"/>
                        <a14:foregroundMark x1="65625" y1="72875" x2="52625" y2="73000"/>
                        <a14:foregroundMark x1="52625" y1="73000" x2="46750" y2="68875"/>
                        <a14:foregroundMark x1="46750" y1="68875" x2="44000" y2="75500"/>
                        <a14:foregroundMark x1="44000" y1="75500" x2="53375" y2="47875"/>
                        <a14:foregroundMark x1="53375" y1="47875" x2="44625" y2="43500"/>
                        <a14:foregroundMark x1="44625" y1="43500" x2="40625" y2="54000"/>
                        <a14:foregroundMark x1="40625" y1="54000" x2="47875" y2="54875"/>
                        <a14:foregroundMark x1="47875" y1="54875" x2="44375" y2="43500"/>
                        <a14:foregroundMark x1="44375" y1="43500" x2="38750" y2="58500"/>
                        <a14:foregroundMark x1="38750" y1="58500" x2="40625" y2="65875"/>
                        <a14:foregroundMark x1="40625" y1="65875" x2="40000" y2="69625"/>
                        <a14:foregroundMark x1="39500" y1="79375" x2="72500" y2="79375"/>
                        <a14:foregroundMark x1="72500" y1="79375" x2="33625" y2="78875"/>
                        <a14:foregroundMark x1="33625" y1="78875" x2="64000" y2="77250"/>
                        <a14:foregroundMark x1="64000" y1="77250" x2="50750" y2="73625"/>
                        <a14:foregroundMark x1="50750" y1="73625" x2="53625" y2="84500"/>
                        <a14:foregroundMark x1="53625" y1="84500" x2="61875" y2="84000"/>
                        <a14:foregroundMark x1="61875" y1="84000" x2="67875" y2="80500"/>
                        <a14:foregroundMark x1="67875" y1="80500" x2="57625" y2="71250"/>
                        <a14:foregroundMark x1="57625" y1="71250" x2="47250" y2="72250"/>
                        <a14:foregroundMark x1="47250" y1="72250" x2="49250" y2="79875"/>
                        <a14:foregroundMark x1="49250" y1="79875" x2="56875" y2="74750"/>
                        <a14:foregroundMark x1="56875" y1="74750" x2="56750" y2="73250"/>
                        <a14:foregroundMark x1="70750" y1="23875" x2="54000" y2="19875"/>
                        <a14:foregroundMark x1="54000" y1="19875" x2="48750" y2="24500"/>
                        <a14:foregroundMark x1="48750" y1="24500" x2="57750" y2="28625"/>
                        <a14:foregroundMark x1="57750" y1="28625" x2="65625" y2="28375"/>
                        <a14:foregroundMark x1="65625" y1="28375" x2="73375" y2="24750"/>
                        <a14:foregroundMark x1="73375" y1="24750" x2="64250" y2="24375"/>
                        <a14:foregroundMark x1="64250" y1="24375" x2="58250" y2="27000"/>
                        <a14:foregroundMark x1="79250" y1="48250" x2="74250" y2="57750"/>
                        <a14:foregroundMark x1="74250" y1="57750" x2="72750" y2="68875"/>
                        <a14:foregroundMark x1="72750" y1="68875" x2="78375" y2="73875"/>
                        <a14:foregroundMark x1="78375" y1="73875" x2="82000" y2="62875"/>
                        <a14:foregroundMark x1="82000" y1="62875" x2="81500" y2="54250"/>
                        <a14:foregroundMark x1="81500" y1="54250" x2="78500" y2="51000"/>
                        <a14:foregroundMark x1="98500" y1="45875" x2="98500" y2="45875"/>
                        <a14:foregroundMark x1="75500" y1="20875" x2="79500" y2="26875"/>
                        <a14:foregroundMark x1="79500" y1="26875" x2="80625" y2="34625"/>
                        <a14:foregroundMark x1="80625" y1="34625" x2="77125" y2="40500"/>
                        <a14:foregroundMark x1="70625" y1="19750" x2="77625" y2="19625"/>
                        <a14:foregroundMark x1="77625" y1="19625" x2="82125" y2="25250"/>
                        <a14:foregroundMark x1="96250" y1="25750" x2="96250" y2="25750"/>
                        <a14:foregroundMark x1="96875" y1="24125" x2="96875" y2="24125"/>
                        <a14:foregroundMark x1="96125" y1="23375" x2="96125" y2="23375"/>
                        <a14:foregroundMark x1="95875" y1="22750" x2="95875" y2="22750"/>
                        <a14:foregroundMark x1="95875" y1="23375" x2="95875" y2="23375"/>
                        <a14:foregroundMark x1="98000" y1="25250" x2="98000" y2="25250"/>
                        <a14:foregroundMark x1="98250" y1="24875" x2="98250" y2="24875"/>
                        <a14:foregroundMark x1="94250" y1="29375" x2="94250" y2="29375"/>
                        <a14:foregroundMark x1="94500" y1="26750" x2="94500" y2="26750"/>
                        <a14:foregroundMark x1="95375" y1="23250" x2="95375" y2="23250"/>
                        <a14:foregroundMark x1="19250" y1="23750" x2="19250" y2="23750"/>
                        <a14:foregroundMark x1="20375" y1="26125" x2="20375" y2="26125"/>
                        <a14:foregroundMark x1="99375" y1="26125" x2="99375" y2="26125"/>
                        <a14:foregroundMark x1="82000" y1="51375" x2="82000" y2="51375"/>
                        <a14:foregroundMark x1="45125" y1="35250" x2="45125" y2="35250"/>
                        <a14:foregroundMark x1="19875" y1="20250" x2="21000" y2="27375"/>
                        <a14:foregroundMark x1="21000" y1="27375" x2="24125" y2="21000"/>
                        <a14:foregroundMark x1="24125" y1="21000" x2="23500" y2="19875"/>
                        <a14:foregroundMark x1="24250" y1="22250" x2="25250" y2="30625"/>
                        <a14:foregroundMark x1="25250" y1="30625" x2="24000" y2="21875"/>
                        <a14:foregroundMark x1="15125" y1="26000" x2="17875" y2="48375"/>
                        <a14:foregroundMark x1="17875" y1="48375" x2="14875" y2="40875"/>
                        <a14:foregroundMark x1="14875" y1="40875" x2="14750" y2="27625"/>
                        <a14:foregroundMark x1="45125" y1="29000" x2="40000" y2="37250"/>
                        <a14:foregroundMark x1="40000" y1="37250" x2="46875" y2="39625"/>
                        <a14:foregroundMark x1="46875" y1="39625" x2="47625" y2="30375"/>
                        <a14:foregroundMark x1="47625" y1="30375" x2="44625" y2="34500"/>
                        <a14:foregroundMark x1="41500" y1="25750" x2="44625" y2="34000"/>
                        <a14:foregroundMark x1="44625" y1="34000" x2="49125" y2="26750"/>
                        <a14:foregroundMark x1="49125" y1="26750" x2="40750" y2="27500"/>
                        <a14:foregroundMark x1="40750" y1="27500" x2="47375" y2="32625"/>
                        <a14:foregroundMark x1="47375" y1="32625" x2="48500" y2="24875"/>
                        <a14:foregroundMark x1="48500" y1="24875" x2="47125" y2="26250"/>
                        <a14:foregroundMark x1="72125" y1="27875" x2="57250" y2="31375"/>
                        <a14:foregroundMark x1="78500" y1="50500" x2="60000" y2="59125"/>
                        <a14:foregroundMark x1="57375" y1="15500" x2="63000" y2="12750"/>
                        <a14:foregroundMark x1="64250" y1="8375" x2="51625" y2="14625"/>
                        <a14:foregroundMark x1="14250" y1="8500" x2="13625" y2="7250"/>
                        <a14:foregroundMark x1="13375" y1="7250" x2="13625" y2="8625"/>
                        <a14:foregroundMark x1="13375" y1="9000" x2="13375" y2="9000"/>
                        <a14:foregroundMark x1="12875" y1="8000" x2="12875" y2="8000"/>
                        <a14:foregroundMark x1="99125" y1="25625" x2="99125" y2="25625"/>
                        <a14:foregroundMark x1="97375" y1="28875" x2="97375" y2="28875"/>
                        <a14:foregroundMark x1="98250" y1="27750" x2="98250" y2="27750"/>
                        <a14:backgroundMark x1="21750" y1="6000" x2="21750" y2="6000"/>
                        <a14:backgroundMark x1="17750" y1="6125" x2="17750" y2="6125"/>
                        <a14:backgroundMark x1="98125" y1="26625" x2="98125" y2="26625"/>
                        <a14:backgroundMark x1="98625" y1="26250" x2="98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770" y="1553405"/>
            <a:ext cx="2390065" cy="23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Vector | Coloured dogs collection">
            <a:extLst>
              <a:ext uri="{FF2B5EF4-FFF2-40B4-BE49-F238E27FC236}">
                <a16:creationId xmlns:a16="http://schemas.microsoft.com/office/drawing/2014/main" id="{29584CD0-1BE2-4BDA-9BCF-D3CD32497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7" y="4124807"/>
            <a:ext cx="3439389" cy="25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 задач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B526C-CC06-44B2-AE27-34F879A528C6}"/>
              </a:ext>
            </a:extLst>
          </p:cNvPr>
          <p:cNvSpPr txBox="1"/>
          <p:nvPr/>
        </p:nvSpPr>
        <p:spPr>
          <a:xfrm>
            <a:off x="407368" y="980728"/>
            <a:ext cx="10729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Exploring Mental Health Data</a:t>
            </a:r>
          </a:p>
          <a:p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https://www.kaggle.com/c/playground-series-s4e11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7B420B-E02A-41D4-89E0-630C5BC59E5D}"/>
              </a:ext>
            </a:extLst>
          </p:cNvPr>
          <p:cNvSpPr txBox="1"/>
          <p:nvPr/>
        </p:nvSpPr>
        <p:spPr>
          <a:xfrm>
            <a:off x="479376" y="1556792"/>
            <a:ext cx="82465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objective of this challenge is to forecast sticker sales in different countries. "At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Kaggle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, we take stickers seriously!"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CB526C-CC06-44B2-AE27-34F879A528C6}"/>
              </a:ext>
            </a:extLst>
          </p:cNvPr>
          <p:cNvSpPr txBox="1"/>
          <p:nvPr/>
        </p:nvSpPr>
        <p:spPr>
          <a:xfrm>
            <a:off x="479376" y="3933056"/>
            <a:ext cx="10729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Child Mind Institute — Problematic Internet Use</a:t>
            </a:r>
          </a:p>
          <a:p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www.kaggle.com/c/child-mind-institute-problematic-internet-use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7B420B-E02A-41D4-89E0-630C5BC59E5D}"/>
              </a:ext>
            </a:extLst>
          </p:cNvPr>
          <p:cNvSpPr txBox="1"/>
          <p:nvPr/>
        </p:nvSpPr>
        <p:spPr>
          <a:xfrm>
            <a:off x="551384" y="4581128"/>
            <a:ext cx="8246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objectives of this challenge is to predict insurance premiums based on various factors.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1C1D20"/>
              </a:clrFrom>
              <a:clrTo>
                <a:srgbClr val="1C1D2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7888" y="2060848"/>
            <a:ext cx="6900639" cy="18304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1C1D20"/>
              </a:clrFrom>
              <a:clrTo>
                <a:srgbClr val="1C1D2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3912" y="4941168"/>
            <a:ext cx="5933728" cy="18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7" grpId="0"/>
      <p:bldP spid="1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 ВКР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63352" y="908720"/>
            <a:ext cx="84375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Разработка антивирусного решения на основе нейронных сетей : магистерская диссертация / А. А. </a:t>
            </a:r>
            <a:r>
              <a:rPr lang="ru-RU" sz="1600" dirty="0" err="1">
                <a:solidFill>
                  <a:schemeClr val="bg1"/>
                </a:solidFill>
              </a:rPr>
              <a:t>Калиберда</a:t>
            </a:r>
            <a:r>
              <a:rPr lang="ru-RU" sz="1600" dirty="0">
                <a:solidFill>
                  <a:schemeClr val="bg1"/>
                </a:solidFill>
              </a:rPr>
              <a:t> ; Уральский федеральный университет имени первого Президента России Б. Н. Ельцина, Институт радиоэлектроники и информационных технологий-РТФ, Кафедра информационных технологий и систем управления. — Екатеринбург, 2024. — 52 с. — </a:t>
            </a:r>
            <a:r>
              <a:rPr lang="ru-RU" sz="1600" dirty="0" err="1">
                <a:solidFill>
                  <a:schemeClr val="bg1"/>
                </a:solidFill>
              </a:rPr>
              <a:t>Библиогр</a:t>
            </a:r>
            <a:r>
              <a:rPr lang="ru-RU" sz="1600" dirty="0">
                <a:solidFill>
                  <a:schemeClr val="bg1"/>
                </a:solidFill>
              </a:rPr>
              <a:t>.: с. 45-50 (60 назв</a:t>
            </a:r>
            <a:r>
              <a:rPr lang="ru-RU" sz="1600" dirty="0" smtClean="0">
                <a:solidFill>
                  <a:schemeClr val="bg1"/>
                </a:solidFill>
              </a:rPr>
              <a:t>.).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ru-RU" sz="1600" dirty="0" smtClean="0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://elar.urfu.ru/handle/10995/140331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63352" y="2420888"/>
            <a:ext cx="8509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Разработка инструмента для автоматического выявления уязвимостей в исходном коде на основе глубоких нейронных сетей : магистерская диссертация / З. Р. </a:t>
            </a:r>
            <a:r>
              <a:rPr lang="ru-RU" sz="1600" dirty="0" err="1">
                <a:solidFill>
                  <a:schemeClr val="bg1"/>
                </a:solidFill>
              </a:rPr>
              <a:t>Русинова</a:t>
            </a:r>
            <a:r>
              <a:rPr lang="ru-RU" sz="1600" dirty="0">
                <a:solidFill>
                  <a:schemeClr val="bg1"/>
                </a:solidFill>
              </a:rPr>
              <a:t> ; Уральский федеральный университет имени первого Президента России Б. Н. Ельцина, Институт радиоэлектроники и информационных технологий-РТФ, Кафедра информационных технологий и систем управления. — Екатеринбург, 2024. — 81 с. — </a:t>
            </a:r>
            <a:r>
              <a:rPr lang="ru-RU" sz="1600" dirty="0" err="1">
                <a:solidFill>
                  <a:schemeClr val="bg1"/>
                </a:solidFill>
              </a:rPr>
              <a:t>Библиогр</a:t>
            </a:r>
            <a:r>
              <a:rPr lang="ru-RU" sz="1600" dirty="0">
                <a:solidFill>
                  <a:schemeClr val="bg1"/>
                </a:solidFill>
              </a:rPr>
              <a:t>.: с. 74-81 (59 назв</a:t>
            </a:r>
            <a:r>
              <a:rPr lang="ru-RU" sz="1600" dirty="0" smtClean="0">
                <a:solidFill>
                  <a:schemeClr val="bg1"/>
                </a:solidFill>
              </a:rPr>
              <a:t>.). https</a:t>
            </a:r>
            <a:r>
              <a:rPr lang="ru-RU" sz="1600" dirty="0">
                <a:solidFill>
                  <a:schemeClr val="bg1"/>
                </a:solidFill>
              </a:rPr>
              <a:t>://elar.urfu.ru/handle/10995/140355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191344" y="4005064"/>
            <a:ext cx="8352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Сравнение </a:t>
            </a:r>
            <a:r>
              <a:rPr lang="ru-RU" sz="1600" dirty="0">
                <a:solidFill>
                  <a:schemeClr val="bg1"/>
                </a:solidFill>
              </a:rPr>
              <a:t>реализаций </a:t>
            </a:r>
            <a:r>
              <a:rPr lang="ru-RU" sz="1600" dirty="0" err="1">
                <a:solidFill>
                  <a:schemeClr val="bg1"/>
                </a:solidFill>
              </a:rPr>
              <a:t>бустинг</a:t>
            </a:r>
            <a:r>
              <a:rPr lang="ru-RU" sz="1600" dirty="0">
                <a:solidFill>
                  <a:schemeClr val="bg1"/>
                </a:solidFill>
              </a:rPr>
              <a:t> моделей на различных данных : магистерская диссертация / В. И. Онуфриенко ; Уральский федеральный университет имени первого Президента России Б. Н. Ельцина, Институт радиоэлектроники и информационных технологий-РТФ, Кафедра информационных технологий и систем управления. — Екатеринбург, 2024. — 119 с. — </a:t>
            </a:r>
            <a:r>
              <a:rPr lang="ru-RU" sz="1600" dirty="0" err="1">
                <a:solidFill>
                  <a:schemeClr val="bg1"/>
                </a:solidFill>
              </a:rPr>
              <a:t>Библиогр</a:t>
            </a:r>
            <a:r>
              <a:rPr lang="ru-RU" sz="1600" dirty="0">
                <a:solidFill>
                  <a:schemeClr val="bg1"/>
                </a:solidFill>
              </a:rPr>
              <a:t>.: с. 117-119 (25 назв</a:t>
            </a:r>
            <a:r>
              <a:rPr lang="ru-RU" sz="1600" dirty="0" smtClean="0">
                <a:solidFill>
                  <a:schemeClr val="bg1"/>
                </a:solidFill>
              </a:rPr>
              <a:t>.). 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smtClean="0">
                <a:solidFill>
                  <a:schemeClr val="bg1"/>
                </a:solidFill>
              </a:rPr>
              <a:t>elar.urfu.ru/handle/10995/140528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60" y="980728"/>
            <a:ext cx="2295525" cy="197643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60" y="5373216"/>
            <a:ext cx="4158098" cy="13421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r="943"/>
          <a:stretch/>
        </p:blipFill>
        <p:spPr>
          <a:xfrm>
            <a:off x="4655840" y="5373216"/>
            <a:ext cx="4469306" cy="13464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074" y="3284984"/>
            <a:ext cx="3032527" cy="23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900370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задачи классификации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8808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E8DB8D-EE5A-4666-A267-22D5F7251CDF}"/>
              </a:ext>
            </a:extLst>
          </p:cNvPr>
          <p:cNvSpPr/>
          <p:nvPr/>
        </p:nvSpPr>
        <p:spPr>
          <a:xfrm>
            <a:off x="839416" y="1340768"/>
            <a:ext cx="98195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</a:t>
            </a:r>
          </a:p>
          <a:p>
            <a:r>
              <a:rPr lang="ru-RU" sz="4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A20B12-82A7-44D1-A511-6C8A628DAD1B}"/>
              </a:ext>
            </a:extLst>
          </p:cNvPr>
          <p:cNvSpPr/>
          <p:nvPr/>
        </p:nvSpPr>
        <p:spPr>
          <a:xfrm>
            <a:off x="2063552" y="3140968"/>
            <a:ext cx="1049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C7EB9D-4BE9-4713-A375-DF62983C7974}"/>
              </a:ext>
            </a:extLst>
          </p:cNvPr>
          <p:cNvSpPr/>
          <p:nvPr/>
        </p:nvSpPr>
        <p:spPr>
          <a:xfrm>
            <a:off x="3287688" y="4869160"/>
            <a:ext cx="47516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11601</TotalTime>
  <Words>962</Words>
  <Application>Microsoft Office PowerPoint</Application>
  <PresentationFormat>Широкоэкранный</PresentationFormat>
  <Paragraphs>257</Paragraphs>
  <Slides>27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Calibri</vt:lpstr>
      <vt:lpstr>Cambria Math</vt:lpstr>
      <vt:lpstr>Comic Sans MS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Классификация</vt:lpstr>
      <vt:lpstr>Мотивация</vt:lpstr>
      <vt:lpstr>Примеры задач</vt:lpstr>
      <vt:lpstr>Примеры ВКР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435</cp:revision>
  <dcterms:created xsi:type="dcterms:W3CDTF">2019-05-20T04:53:11Z</dcterms:created>
  <dcterms:modified xsi:type="dcterms:W3CDTF">2025-09-22T11:17:30Z</dcterms:modified>
</cp:coreProperties>
</file>